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7" r:id="rId2"/>
    <p:sldMasterId id="2147483724" r:id="rId3"/>
  </p:sldMasterIdLst>
  <p:notesMasterIdLst>
    <p:notesMasterId r:id="rId28"/>
  </p:notesMasterIdLst>
  <p:sldIdLst>
    <p:sldId id="256" r:id="rId4"/>
    <p:sldId id="361" r:id="rId5"/>
    <p:sldId id="363" r:id="rId6"/>
    <p:sldId id="292" r:id="rId7"/>
    <p:sldId id="296" r:id="rId8"/>
    <p:sldId id="297" r:id="rId9"/>
    <p:sldId id="298" r:id="rId10"/>
    <p:sldId id="299" r:id="rId11"/>
    <p:sldId id="300" r:id="rId12"/>
    <p:sldId id="364" r:id="rId13"/>
    <p:sldId id="365" r:id="rId14"/>
    <p:sldId id="366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/>
            </a:lvl1pPr>
          </a:lstStyle>
          <a:p>
            <a:pPr>
              <a:defRPr/>
            </a:pPr>
            <a:fld id="{D673D24B-2312-441D-BDB7-FF6FE10EF78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</p:grpSp>
      <p:sp>
        <p:nvSpPr>
          <p:cNvPr id="155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A209-8D6C-4A15-A6A7-AD34CA6D40B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3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6FC5-EA9F-499D-8194-2C21D20EE6E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111270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E821-EDE0-48B0-BEC2-B676B48E97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53828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B7E9-32A0-4A2D-B3D8-51D8E61B81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47738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28600"/>
            <a:ext cx="7772400" cy="1736725"/>
          </a:xfrm>
          <a:effectLst/>
          <a:extLst/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048000"/>
            <a:ext cx="6400800" cy="1066800"/>
          </a:xfrm>
          <a:effectLst/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53ACCA-5F1E-4D44-A087-30CF4A7AD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6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C36D7B-FEF6-45B5-8210-3B6A9E1D7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01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32AC2B-27A8-4DD1-84FF-533D69005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81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9E7A3E-27D4-4B5E-8023-5C9D0F3BD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11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E837FA-3D27-416F-ACD2-139F9828D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30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E8C053-7BE2-417D-91FA-D5C3B6553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6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50623C-2258-4A1C-95B0-B7A8D7242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5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30274-C87E-4097-AAD4-C93F52D6CFF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105718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815BD5-2967-4FBD-B111-50940CD53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707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AF9DCD-7AA5-4EE2-9F28-517C5AB30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2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81ADED-85CE-4C2F-9E0C-5D3665790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50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6725"/>
            <a:ext cx="2057400" cy="339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6725"/>
            <a:ext cx="6019800" cy="339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4F3EAE-2DB7-46D2-BD8D-2E05F5849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27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71A4F63-7D5A-4A0F-AA24-CA5F97F89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55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5F9DC2C-C008-4840-9993-156E2E778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2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528EF9F-62C5-458D-A310-15DF400AD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93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4038600" cy="184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0"/>
            <a:ext cx="4038600" cy="184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A0762F4-746B-4776-9F4E-D8DB09757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2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5590948-9C7A-4BCF-8EC1-3565832BE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13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775DE94-D2CB-4955-AF37-22BB11E8F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2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8627-50D1-4928-915F-CA5F655D899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268533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8BAFFDBF-2556-4CE5-9E37-7ED6DD6EA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71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FFBE850-4CEB-4AA2-8FED-ADB54405A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0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D4021F3-CDB4-4D3B-ADE3-FF3001A19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2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861A2903-C464-4FBA-9075-971AC66E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5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E20DAA6-273E-4BBC-B02C-FAD6ECE7F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E0F0-9C57-4BEC-8521-8537186BBC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24779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9208-FDB3-4DC7-99E6-D4D745186C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32910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91A2F-6000-4B7C-BDC3-EC1678D756E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344706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7FA6-95B4-4D21-9B14-5FC5E02ACE7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64673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DACB-8555-4649-AB35-F83903DF523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11024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BACB-5E25-43A8-81A1-54223680701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</p:spTree>
    <p:extLst>
      <p:ext uri="{BB962C8B-B14F-4D97-AF65-F5344CB8AC3E}">
        <p14:creationId xmlns:p14="http://schemas.microsoft.com/office/powerpoint/2010/main" val="286551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3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4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  <p:sp>
          <p:nvSpPr>
            <p:cNvPr id="145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cs typeface="+mn-cs"/>
              </a:endParaRPr>
            </a:p>
          </p:txBody>
        </p:sp>
      </p:grpSp>
      <p:sp>
        <p:nvSpPr>
          <p:cNvPr id="145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5A607F-E596-45B6-A55A-14EF3B53272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5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145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0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96BF"/>
            </a:gs>
            <a:gs pos="50000">
              <a:schemeClr val="bg1"/>
            </a:gs>
            <a:gs pos="100000">
              <a:srgbClr val="7F96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EG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064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EG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067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9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72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5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6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7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6725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D71601-8A50-435F-BAD9-728A95236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260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AutoShape 44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4114800" y="6400800"/>
            <a:ext cx="381000" cy="228600"/>
          </a:xfrm>
          <a:prstGeom prst="actionButtonBackPrevious">
            <a:avLst/>
          </a:prstGeom>
          <a:solidFill>
            <a:srgbClr val="EC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ar-EG" altLang="en-US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056" name="AutoShape 45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4572000" y="6400800"/>
            <a:ext cx="381000" cy="228600"/>
          </a:xfrm>
          <a:prstGeom prst="actionButtonForwardNext">
            <a:avLst/>
          </a:prstGeom>
          <a:solidFill>
            <a:srgbClr val="EC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ar-EG" altLang="en-US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91000"/>
            <a:ext cx="8229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Shady &amp; Yehia EL Mashad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1A0B052-DEE4-436B-A240-3EDBE70DC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lang="ar-EG" altLang="en-US" smtClean="0">
              <a:solidFill>
                <a:srgbClr val="000000"/>
              </a:solidFill>
            </a:endParaRPr>
          </a:p>
        </p:txBody>
      </p:sp>
      <p:sp>
        <p:nvSpPr>
          <p:cNvPr id="30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defRPr/>
            </a:pPr>
            <a:endParaRPr lang="ar-EG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v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Computers</a:t>
            </a:r>
            <a:br>
              <a:rPr lang="en-US" sz="4800" dirty="0" smtClean="0"/>
            </a:br>
            <a:r>
              <a:rPr lang="en-US" sz="4800" dirty="0" smtClean="0"/>
              <a:t>Tools for an Information Age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36576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Software Systems and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741094B-59F5-4781-A897-6E82348C4162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Window Borders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03" r="9346" b="7477"/>
          <a:stretch>
            <a:fillRect/>
          </a:stretch>
        </p:blipFill>
        <p:spPr bwMode="auto">
          <a:xfrm>
            <a:off x="1447800" y="914400"/>
            <a:ext cx="62484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 rot="10800000">
            <a:off x="1828800" y="2438400"/>
            <a:ext cx="3962400" cy="1676400"/>
          </a:xfrm>
          <a:prstGeom prst="wedgeRectCallout">
            <a:avLst>
              <a:gd name="adj1" fmla="val 56648"/>
              <a:gd name="adj2" fmla="val 9545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/>
          <a:lstStyle/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  <a:cs typeface="+mn-cs"/>
              </a:rPr>
              <a:t>The size of the window can be changed by dragging the vertical, horizontal, or corner borders.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47800" y="914400"/>
            <a:ext cx="6248400" cy="5105400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ar-EG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A9037CD-067C-4B3A-BD22-F13CA1746EB9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Application Workspace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03" r="9346" b="7477"/>
          <a:stretch>
            <a:fillRect/>
          </a:stretch>
        </p:blipFill>
        <p:spPr bwMode="auto">
          <a:xfrm>
            <a:off x="1371600" y="762000"/>
            <a:ext cx="63246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 rot="10800000">
            <a:off x="3429000" y="3429000"/>
            <a:ext cx="3505200" cy="1143000"/>
          </a:xfrm>
          <a:prstGeom prst="wedgeRectCallout">
            <a:avLst>
              <a:gd name="adj1" fmla="val 47958"/>
              <a:gd name="adj2" fmla="val 11263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/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The </a:t>
            </a:r>
            <a:r>
              <a:rPr lang="en-US" sz="2000" b="1" dirty="0">
                <a:solidFill>
                  <a:srgbClr val="0033CC"/>
                </a:solidFill>
                <a:cs typeface="+mn-cs"/>
              </a:rPr>
              <a:t>application workspace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displays the document you are working 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AA99C81-A371-463B-82BA-CE3F5889ED34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8588"/>
            <a:ext cx="8229600" cy="6461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Scroll Bars, Scroll Boxes, Scroll Arrows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125" r="9375" b="7292"/>
          <a:stretch>
            <a:fillRect/>
          </a:stretch>
        </p:blipFill>
        <p:spPr bwMode="auto">
          <a:xfrm>
            <a:off x="1219200" y="931863"/>
            <a:ext cx="65532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43800" y="1447800"/>
            <a:ext cx="228600" cy="39624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ar-EG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 rot="16200000">
            <a:off x="4381500" y="2324100"/>
            <a:ext cx="152400" cy="6477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ar-EG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3084513"/>
            <a:ext cx="3429000" cy="1031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rgbClr val="0033CC"/>
                </a:solidFill>
                <a:cs typeface="+mn-cs"/>
              </a:rPr>
              <a:t>Scroll bars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, </a:t>
            </a:r>
            <a:r>
              <a:rPr lang="en-US" sz="2000" b="1">
                <a:solidFill>
                  <a:srgbClr val="0033CC"/>
                </a:solidFill>
                <a:cs typeface="+mn-cs"/>
              </a:rPr>
              <a:t>boxes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, and </a:t>
            </a:r>
            <a:r>
              <a:rPr lang="en-US" sz="2000" b="1">
                <a:solidFill>
                  <a:srgbClr val="0033CC"/>
                </a:solidFill>
                <a:cs typeface="+mn-cs"/>
              </a:rPr>
              <a:t>arrows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 are used to move through the document.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019800" y="35052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ar-EG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114800" y="4114800"/>
            <a:ext cx="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ar-EG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203D885-689F-4737-B684-AB653FC5FD12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Microsoft Word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1927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Features include:</a:t>
            </a:r>
          </a:p>
          <a:p>
            <a:pPr eaLnBrk="1" hangingPunct="1">
              <a:defRPr/>
            </a:pPr>
            <a:r>
              <a:rPr lang="en-US" sz="2400" smtClean="0"/>
              <a:t>Word processing with the power of desktop publishing.</a:t>
            </a:r>
          </a:p>
          <a:p>
            <a:pPr eaLnBrk="1" hangingPunct="1">
              <a:defRPr/>
            </a:pPr>
            <a:r>
              <a:rPr lang="en-US" sz="2400" smtClean="0"/>
              <a:t>The ability to embed charts, graphics, tables, pictures, and other objects.</a:t>
            </a:r>
          </a:p>
          <a:p>
            <a:pPr eaLnBrk="1" hangingPunct="1">
              <a:defRPr/>
            </a:pPr>
            <a:r>
              <a:rPr lang="en-US" sz="2400" smtClean="0"/>
              <a:t>Paragraph and text formatting.</a:t>
            </a:r>
          </a:p>
          <a:p>
            <a:pPr eaLnBrk="1" hangingPunct="1">
              <a:defRPr/>
            </a:pPr>
            <a:r>
              <a:rPr lang="en-US" sz="2400" smtClean="0"/>
              <a:t>The potential to use and create custom templates.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3086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The means to link and embed documents with other Office programs.</a:t>
            </a:r>
          </a:p>
          <a:p>
            <a:pPr eaLnBrk="1" hangingPunct="1">
              <a:defRPr/>
            </a:pPr>
            <a:r>
              <a:rPr lang="en-US" sz="2400" smtClean="0"/>
              <a:t>The capability to save files as documents, plain text, templates, or Web pages.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8E03D0D-FDE1-4390-A4D0-9E508AD4D9D4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1143000"/>
            <a:ext cx="5943600" cy="4876800"/>
            <a:chOff x="1440" y="672"/>
            <a:chExt cx="3744" cy="3358"/>
          </a:xfrm>
        </p:grpSpPr>
        <p:pic>
          <p:nvPicPr>
            <p:cNvPr id="7579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r="12500" b="9375"/>
            <a:stretch>
              <a:fillRect/>
            </a:stretch>
          </p:blipFill>
          <p:spPr bwMode="auto">
            <a:xfrm>
              <a:off x="1440" y="672"/>
              <a:ext cx="3744" cy="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7" name="Text Box 15"/>
            <p:cNvSpPr txBox="1">
              <a:spLocks noChangeArrowheads="1"/>
            </p:cNvSpPr>
            <p:nvPr/>
          </p:nvSpPr>
          <p:spPr bwMode="auto">
            <a:xfrm>
              <a:off x="2016" y="3408"/>
              <a:ext cx="240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Insert Graphics</a:t>
              </a:r>
            </a:p>
          </p:txBody>
        </p:sp>
      </p:grp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Microsoft Word Features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0386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2400">
              <a:solidFill>
                <a:srgbClr val="FFFFFF"/>
              </a:solidFill>
            </a:endParaRPr>
          </a:p>
        </p:txBody>
      </p:sp>
      <p:pic>
        <p:nvPicPr>
          <p:cNvPr id="30728" name="Picture 8" descr="000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34290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71800" y="23622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My Dog Sam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295400" y="1371600"/>
            <a:ext cx="6096000" cy="4171950"/>
            <a:chOff x="592" y="768"/>
            <a:chExt cx="3984" cy="2628"/>
          </a:xfrm>
        </p:grpSpPr>
        <p:pic>
          <p:nvPicPr>
            <p:cNvPr id="75794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58"/>
            <a:stretch>
              <a:fillRect/>
            </a:stretch>
          </p:blipFill>
          <p:spPr bwMode="auto">
            <a:xfrm>
              <a:off x="592" y="768"/>
              <a:ext cx="3984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5" name="Text Box 18"/>
            <p:cNvSpPr txBox="1">
              <a:spLocks noChangeArrowheads="1"/>
            </p:cNvSpPr>
            <p:nvPr/>
          </p:nvSpPr>
          <p:spPr bwMode="auto">
            <a:xfrm>
              <a:off x="1728" y="2736"/>
              <a:ext cx="186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Use Templates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219200" y="1143000"/>
            <a:ext cx="6019800" cy="4572000"/>
            <a:chOff x="720" y="720"/>
            <a:chExt cx="4224" cy="2988"/>
          </a:xfrm>
        </p:grpSpPr>
        <p:pic>
          <p:nvPicPr>
            <p:cNvPr id="7579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92"/>
            <a:stretch>
              <a:fillRect/>
            </a:stretch>
          </p:blipFill>
          <p:spPr bwMode="auto">
            <a:xfrm>
              <a:off x="720" y="720"/>
              <a:ext cx="4224" cy="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>
              <a:off x="1440" y="3120"/>
              <a:ext cx="288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Create Brochures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219200" y="1143000"/>
            <a:ext cx="6172200" cy="4924425"/>
            <a:chOff x="480" y="672"/>
            <a:chExt cx="4368" cy="3229"/>
          </a:xfrm>
        </p:grpSpPr>
        <p:pic>
          <p:nvPicPr>
            <p:cNvPr id="75790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56" b="11458"/>
            <a:stretch>
              <a:fillRect/>
            </a:stretch>
          </p:blipFill>
          <p:spPr bwMode="auto">
            <a:xfrm>
              <a:off x="480" y="672"/>
              <a:ext cx="4368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1" name="Text Box 24"/>
            <p:cNvSpPr txBox="1">
              <a:spLocks noChangeArrowheads="1"/>
            </p:cNvSpPr>
            <p:nvPr/>
          </p:nvSpPr>
          <p:spPr bwMode="auto">
            <a:xfrm>
              <a:off x="1440" y="3120"/>
              <a:ext cx="288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Create Tables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914400" y="990600"/>
            <a:ext cx="6629400" cy="5181600"/>
            <a:chOff x="816" y="672"/>
            <a:chExt cx="4032" cy="3112"/>
          </a:xfrm>
        </p:grpSpPr>
        <p:pic>
          <p:nvPicPr>
            <p:cNvPr id="75788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38" b="8333"/>
            <a:stretch>
              <a:fillRect/>
            </a:stretch>
          </p:blipFill>
          <p:spPr bwMode="auto">
            <a:xfrm>
              <a:off x="816" y="672"/>
              <a:ext cx="4032" cy="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9" name="Text Box 27"/>
            <p:cNvSpPr txBox="1">
              <a:spLocks noChangeArrowheads="1"/>
            </p:cNvSpPr>
            <p:nvPr/>
          </p:nvSpPr>
          <p:spPr bwMode="auto">
            <a:xfrm>
              <a:off x="1584" y="2832"/>
              <a:ext cx="2880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Insert Excel Spreadsheets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B72F925-A5F4-4741-AEC7-0F2C80FABB63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Microsoft Excel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378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Excel is the most popular spreadsheet program.</a:t>
            </a:r>
          </a:p>
          <a:p>
            <a:pPr eaLnBrk="1" hangingPunct="1">
              <a:defRPr/>
            </a:pPr>
            <a:r>
              <a:rPr lang="en-US" dirty="0" smtClean="0"/>
              <a:t>Spreadsheets are designed to store and manipulate numbers.</a:t>
            </a:r>
          </a:p>
          <a:p>
            <a:pPr eaLnBrk="1" hangingPunct="1">
              <a:defRPr/>
            </a:pPr>
            <a:r>
              <a:rPr lang="en-US" dirty="0" smtClean="0"/>
              <a:t>Charts can also be created in Excel.</a:t>
            </a:r>
          </a:p>
          <a:p>
            <a:pPr eaLnBrk="1" hangingPunct="1">
              <a:defRPr/>
            </a:pPr>
            <a:r>
              <a:rPr lang="en-US" dirty="0" smtClean="0"/>
              <a:t>Each Excel file is called a </a:t>
            </a:r>
            <a:r>
              <a:rPr lang="en-US" dirty="0" smtClean="0">
                <a:solidFill>
                  <a:srgbClr val="FF9966"/>
                </a:solidFill>
              </a:rPr>
              <a:t>workbook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The user interface is similar to that of Microsoft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A879FD8-3DDB-4740-B367-0615FCF85801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Microsoft Excel Worksheet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794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worksheet is composed of </a:t>
            </a:r>
            <a:r>
              <a:rPr lang="en-US" dirty="0" smtClean="0">
                <a:solidFill>
                  <a:srgbClr val="FF9966"/>
                </a:solidFill>
              </a:rPr>
              <a:t>columns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9966"/>
                </a:solidFill>
              </a:rPr>
              <a:t>rows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The intersection of a row and column is called a </a:t>
            </a:r>
            <a:r>
              <a:rPr lang="en-US" dirty="0" smtClean="0">
                <a:solidFill>
                  <a:srgbClr val="FF9966"/>
                </a:solidFill>
              </a:rPr>
              <a:t>cell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Text, numbers, and formulas (functions) can be entered into cells.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373DC17-B664-4D07-9615-C47D6A542A15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Worksheet Components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6" b="6250"/>
          <a:stretch>
            <a:fillRect/>
          </a:stretch>
        </p:blipFill>
        <p:spPr bwMode="auto">
          <a:xfrm>
            <a:off x="1676400" y="762000"/>
            <a:ext cx="5340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533400" y="1752600"/>
            <a:ext cx="914400" cy="685800"/>
          </a:xfrm>
          <a:prstGeom prst="wedgeRectCallout">
            <a:avLst>
              <a:gd name="adj1" fmla="val 121704"/>
              <a:gd name="adj2" fmla="val -31713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Cell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429000" y="1676400"/>
            <a:ext cx="533400" cy="45720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1828800" y="2286000"/>
            <a:ext cx="1295400" cy="685800"/>
          </a:xfrm>
          <a:prstGeom prst="wedgeRectCallout">
            <a:avLst>
              <a:gd name="adj1" fmla="val 94731"/>
              <a:gd name="adj2" fmla="val -31713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Column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752600" y="3581400"/>
            <a:ext cx="5257800" cy="1524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457200" y="2895600"/>
            <a:ext cx="990600" cy="685800"/>
          </a:xfrm>
          <a:prstGeom prst="wedgeRectCallout">
            <a:avLst>
              <a:gd name="adj1" fmla="val 113782"/>
              <a:gd name="adj2" fmla="val 57639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Row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14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953000" y="2057400"/>
            <a:ext cx="1066800" cy="609600"/>
          </a:xfrm>
          <a:prstGeom prst="rect">
            <a:avLst/>
          </a:prstGeom>
          <a:solidFill>
            <a:schemeClr val="tx2">
              <a:alpha val="47842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6400800" y="2209800"/>
            <a:ext cx="1295400" cy="762000"/>
          </a:xfrm>
          <a:prstGeom prst="wedgeRectCallout">
            <a:avLst>
              <a:gd name="adj1" fmla="val -105269"/>
              <a:gd name="adj2" fmla="val -23542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Range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G3:H6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8860" name="Rectangle 13"/>
          <p:cNvSpPr>
            <a:spLocks noChangeArrowheads="1"/>
          </p:cNvSpPr>
          <p:nvPr/>
        </p:nvSpPr>
        <p:spPr bwMode="auto">
          <a:xfrm>
            <a:off x="2057400" y="6096000"/>
            <a:ext cx="1905000" cy="381000"/>
          </a:xfrm>
          <a:prstGeom prst="rect">
            <a:avLst/>
          </a:prstGeom>
          <a:solidFill>
            <a:srgbClr val="CC99FF">
              <a:alpha val="29019"/>
            </a:srgbClr>
          </a:solidFill>
          <a:ln w="25400">
            <a:solidFill>
              <a:srgbClr val="62669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8861" name="AutoShape 14"/>
          <p:cNvSpPr>
            <a:spLocks noChangeArrowheads="1"/>
          </p:cNvSpPr>
          <p:nvPr/>
        </p:nvSpPr>
        <p:spPr bwMode="auto">
          <a:xfrm>
            <a:off x="1828800" y="4876800"/>
            <a:ext cx="1981200" cy="457200"/>
          </a:xfrm>
          <a:prstGeom prst="wedgeRectCallout">
            <a:avLst>
              <a:gd name="adj1" fmla="val 6171"/>
              <a:gd name="adj2" fmla="val 244097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Worksheets</a:t>
            </a: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7886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9792" r="47656" b="42708"/>
          <a:stretch>
            <a:fillRect/>
          </a:stretch>
        </p:blipFill>
        <p:spPr bwMode="auto">
          <a:xfrm>
            <a:off x="4267200" y="4038600"/>
            <a:ext cx="2514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AutoShape 16"/>
          <p:cNvSpPr>
            <a:spLocks noChangeArrowheads="1"/>
          </p:cNvSpPr>
          <p:nvPr/>
        </p:nvSpPr>
        <p:spPr bwMode="auto">
          <a:xfrm>
            <a:off x="5638800" y="5791200"/>
            <a:ext cx="990600" cy="457200"/>
          </a:xfrm>
          <a:prstGeom prst="wedgeRectCallout">
            <a:avLst>
              <a:gd name="adj1" fmla="val -37662"/>
              <a:gd name="adj2" fmla="val -139236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Chart</a:t>
            </a: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6683B27-A06C-4FF4-9105-86974FD618DD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Microsoft Outlook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05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Outlook is an e-mail and organizational communications tool that can be used to:</a:t>
            </a:r>
          </a:p>
          <a:p>
            <a:pPr lvl="1" eaLnBrk="1" hangingPunct="1">
              <a:defRPr/>
            </a:pPr>
            <a:r>
              <a:rPr lang="en-US" dirty="0" smtClean="0"/>
              <a:t>Send and receive e-mail</a:t>
            </a:r>
          </a:p>
          <a:p>
            <a:pPr lvl="1" eaLnBrk="1" hangingPunct="1">
              <a:defRPr/>
            </a:pPr>
            <a:r>
              <a:rPr lang="en-US" dirty="0" smtClean="0"/>
              <a:t>Maintain a calendar</a:t>
            </a:r>
          </a:p>
          <a:p>
            <a:pPr lvl="1" eaLnBrk="1" hangingPunct="1">
              <a:defRPr/>
            </a:pPr>
            <a:r>
              <a:rPr lang="en-US" dirty="0" smtClean="0"/>
              <a:t>Schedule meetings</a:t>
            </a:r>
          </a:p>
          <a:p>
            <a:pPr lvl="1" eaLnBrk="1" hangingPunct="1">
              <a:defRPr/>
            </a:pPr>
            <a:r>
              <a:rPr lang="en-US" dirty="0" smtClean="0"/>
              <a:t>Store 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A378BB0-BDAA-4CB2-A9EF-3F0BCD952B4C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19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8600" y="1219200"/>
            <a:ext cx="7391400" cy="5105400"/>
            <a:chOff x="432" y="768"/>
            <a:chExt cx="4704" cy="3308"/>
          </a:xfrm>
        </p:grpSpPr>
        <p:pic>
          <p:nvPicPr>
            <p:cNvPr id="809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>
              <a:fillRect/>
            </a:stretch>
          </p:blipFill>
          <p:spPr bwMode="auto">
            <a:xfrm>
              <a:off x="432" y="768"/>
              <a:ext cx="4704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4" name="Text Box 19"/>
            <p:cNvSpPr txBox="1">
              <a:spLocks noChangeArrowheads="1"/>
            </p:cNvSpPr>
            <p:nvPr/>
          </p:nvSpPr>
          <p:spPr bwMode="auto">
            <a:xfrm>
              <a:off x="1248" y="2352"/>
              <a:ext cx="32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Outlook Today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Microsoft Outlook Components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219200"/>
            <a:ext cx="7315200" cy="5029200"/>
            <a:chOff x="432" y="768"/>
            <a:chExt cx="4704" cy="3308"/>
          </a:xfrm>
        </p:grpSpPr>
        <p:pic>
          <p:nvPicPr>
            <p:cNvPr id="8091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>
              <a:fillRect/>
            </a:stretch>
          </p:blipFill>
          <p:spPr bwMode="auto">
            <a:xfrm>
              <a:off x="432" y="768"/>
              <a:ext cx="4704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2" name="Text Box 10"/>
            <p:cNvSpPr txBox="1">
              <a:spLocks noChangeArrowheads="1"/>
            </p:cNvSpPr>
            <p:nvPr/>
          </p:nvSpPr>
          <p:spPr bwMode="auto">
            <a:xfrm>
              <a:off x="1488" y="3264"/>
              <a:ext cx="2497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Contact List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1219200"/>
            <a:ext cx="7315200" cy="5105400"/>
            <a:chOff x="432" y="768"/>
            <a:chExt cx="4656" cy="3274"/>
          </a:xfrm>
        </p:grpSpPr>
        <p:pic>
          <p:nvPicPr>
            <p:cNvPr id="8090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>
              <a:fillRect/>
            </a:stretch>
          </p:blipFill>
          <p:spPr bwMode="auto">
            <a:xfrm>
              <a:off x="432" y="768"/>
              <a:ext cx="4656" cy="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0" name="Text Box 12"/>
            <p:cNvSpPr txBox="1">
              <a:spLocks noChangeArrowheads="1"/>
            </p:cNvSpPr>
            <p:nvPr/>
          </p:nvSpPr>
          <p:spPr bwMode="auto">
            <a:xfrm>
              <a:off x="1296" y="1776"/>
              <a:ext cx="326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E-mail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1219200"/>
            <a:ext cx="7391400" cy="5029200"/>
            <a:chOff x="432" y="768"/>
            <a:chExt cx="4704" cy="3307"/>
          </a:xfrm>
        </p:grpSpPr>
        <p:pic>
          <p:nvPicPr>
            <p:cNvPr id="8090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>
              <a:fillRect/>
            </a:stretch>
          </p:blipFill>
          <p:spPr bwMode="auto">
            <a:xfrm>
              <a:off x="432" y="768"/>
              <a:ext cx="4704" cy="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Text Box 14"/>
            <p:cNvSpPr txBox="1">
              <a:spLocks noChangeArrowheads="1"/>
            </p:cNvSpPr>
            <p:nvPr/>
          </p:nvSpPr>
          <p:spPr bwMode="auto">
            <a:xfrm>
              <a:off x="1296" y="1776"/>
              <a:ext cx="326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Tasks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30650" y="1219200"/>
            <a:ext cx="7391400" cy="5029200"/>
            <a:chOff x="432" y="768"/>
            <a:chExt cx="4704" cy="3308"/>
          </a:xfrm>
        </p:grpSpPr>
        <p:pic>
          <p:nvPicPr>
            <p:cNvPr id="8090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>
              <a:fillRect/>
            </a:stretch>
          </p:blipFill>
          <p:spPr bwMode="auto">
            <a:xfrm>
              <a:off x="432" y="768"/>
              <a:ext cx="4704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6" name="Text Box 16"/>
            <p:cNvSpPr txBox="1">
              <a:spLocks noChangeArrowheads="1"/>
            </p:cNvSpPr>
            <p:nvPr/>
          </p:nvSpPr>
          <p:spPr bwMode="auto">
            <a:xfrm>
              <a:off x="912" y="2304"/>
              <a:ext cx="3264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Calendar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CC00"/>
                </a:solidFill>
              </a:rPr>
              <a:t>Objectives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</a:rPr>
              <a:t>Software Systems and Applications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</a:rPr>
              <a:t>File Management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</a:rPr>
              <a:t>Files, Folders, and Paths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FF99"/>
                </a:solidFill>
              </a:rPr>
              <a:t>Anti-Virus Software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b="1" dirty="0">
                <a:solidFill>
                  <a:srgbClr val="FFFF99"/>
                </a:solidFill>
              </a:rPr>
              <a:t>Microsoft Office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92D050"/>
                </a:solidFill>
              </a:rPr>
              <a:t>Microsoft Word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92D050"/>
                </a:solidFill>
              </a:rPr>
              <a:t>Microsoft Excel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92D050"/>
                </a:solidFill>
              </a:rPr>
              <a:t>Microsoft Outlook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92D050"/>
                </a:solidFill>
              </a:rPr>
              <a:t>Microsoft Access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92D050"/>
                </a:solidFill>
              </a:rPr>
              <a:t>Microsoft power point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US" sz="2800" b="1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999CADB-C7B9-40B1-8733-0185F1757070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Microsoft Access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060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Access is a </a:t>
            </a:r>
            <a:r>
              <a:rPr lang="en-US" sz="2600" dirty="0" smtClean="0">
                <a:solidFill>
                  <a:srgbClr val="FF9966"/>
                </a:solidFill>
              </a:rPr>
              <a:t>database management system</a:t>
            </a:r>
            <a:r>
              <a:rPr lang="en-US" sz="2600" dirty="0" smtClean="0"/>
              <a:t> (</a:t>
            </a:r>
            <a:r>
              <a:rPr lang="en-US" sz="2600" dirty="0" smtClean="0">
                <a:solidFill>
                  <a:srgbClr val="FF9966"/>
                </a:solidFill>
              </a:rPr>
              <a:t>DBMS</a:t>
            </a:r>
            <a:r>
              <a:rPr lang="en-US" sz="2600" dirty="0" smtClean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Databases manage data by enabling the user to organize it in a way that it becomes useful and meaningful.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Two types of databases exist: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9966"/>
                </a:solidFill>
              </a:rPr>
              <a:t>Flat file database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9966"/>
                </a:solidFill>
              </a:rPr>
              <a:t>Relational database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The user interface is similar to that of Word and Excel.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5FC3FA6-BB50-4D84-94DD-CBC10CEB12EF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21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Access Components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5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Objects</a:t>
            </a:r>
            <a:r>
              <a:rPr lang="en-US" smtClean="0"/>
              <a:t>– Used to manage and present data.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Table</a:t>
            </a:r>
            <a:r>
              <a:rPr lang="en-US" smtClean="0"/>
              <a:t>– Stores data.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Form</a:t>
            </a:r>
            <a:r>
              <a:rPr lang="en-US" smtClean="0"/>
              <a:t>– Collects data.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Query</a:t>
            </a:r>
            <a:r>
              <a:rPr lang="en-US" smtClean="0"/>
              <a:t>– Questions of the database.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Report</a:t>
            </a:r>
            <a:r>
              <a:rPr lang="en-US" smtClean="0"/>
              <a:t>– Presents data.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9966"/>
                </a:solidFill>
              </a:rPr>
              <a:t>Data Access Page</a:t>
            </a:r>
            <a:r>
              <a:rPr lang="en-US" smtClean="0"/>
              <a:t>– Post data to the Web.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4D3DC84-BED6-4F7D-A32E-B30145674E4E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22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Access Interface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1295400"/>
            <a:ext cx="5791200" cy="3962400"/>
            <a:chOff x="912" y="816"/>
            <a:chExt cx="3648" cy="2496"/>
          </a:xfrm>
        </p:grpSpPr>
        <p:pic>
          <p:nvPicPr>
            <p:cNvPr id="8398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5" b="45833"/>
            <a:stretch>
              <a:fillRect/>
            </a:stretch>
          </p:blipFill>
          <p:spPr bwMode="auto">
            <a:xfrm>
              <a:off x="912" y="816"/>
              <a:ext cx="3648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7" name="Text Box 5"/>
            <p:cNvSpPr txBox="1">
              <a:spLocks noChangeArrowheads="1"/>
            </p:cNvSpPr>
            <p:nvPr/>
          </p:nvSpPr>
          <p:spPr bwMode="auto">
            <a:xfrm>
              <a:off x="1152" y="2304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Objects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1295400"/>
            <a:ext cx="6781800" cy="4038600"/>
            <a:chOff x="624" y="816"/>
            <a:chExt cx="4272" cy="2544"/>
          </a:xfrm>
        </p:grpSpPr>
        <p:pic>
          <p:nvPicPr>
            <p:cNvPr id="8398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69" b="44792"/>
            <a:stretch>
              <a:fillRect/>
            </a:stretch>
          </p:blipFill>
          <p:spPr bwMode="auto">
            <a:xfrm>
              <a:off x="624" y="816"/>
              <a:ext cx="427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5" name="Text Box 8"/>
            <p:cNvSpPr txBox="1">
              <a:spLocks noChangeArrowheads="1"/>
            </p:cNvSpPr>
            <p:nvPr/>
          </p:nvSpPr>
          <p:spPr bwMode="auto">
            <a:xfrm>
              <a:off x="1296" y="1776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Table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90600" y="1295400"/>
            <a:ext cx="6781800" cy="4038600"/>
            <a:chOff x="624" y="816"/>
            <a:chExt cx="4272" cy="2544"/>
          </a:xfrm>
        </p:grpSpPr>
        <p:pic>
          <p:nvPicPr>
            <p:cNvPr id="839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69" b="44792"/>
            <a:stretch>
              <a:fillRect/>
            </a:stretch>
          </p:blipFill>
          <p:spPr bwMode="auto">
            <a:xfrm>
              <a:off x="624" y="816"/>
              <a:ext cx="427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3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Form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90600" y="1295400"/>
            <a:ext cx="6858000" cy="4214813"/>
            <a:chOff x="624" y="816"/>
            <a:chExt cx="4320" cy="2655"/>
          </a:xfrm>
        </p:grpSpPr>
        <p:pic>
          <p:nvPicPr>
            <p:cNvPr id="8398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44" b="30208"/>
            <a:stretch>
              <a:fillRect/>
            </a:stretch>
          </p:blipFill>
          <p:spPr bwMode="auto">
            <a:xfrm>
              <a:off x="624" y="816"/>
              <a:ext cx="4320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1" name="Text Box 16"/>
            <p:cNvSpPr txBox="1">
              <a:spLocks noChangeArrowheads="1"/>
            </p:cNvSpPr>
            <p:nvPr/>
          </p:nvSpPr>
          <p:spPr bwMode="auto">
            <a:xfrm>
              <a:off x="1728" y="1392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Query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90600" y="1295400"/>
            <a:ext cx="6477000" cy="4216400"/>
            <a:chOff x="624" y="816"/>
            <a:chExt cx="4080" cy="2656"/>
          </a:xfrm>
        </p:grpSpPr>
        <p:pic>
          <p:nvPicPr>
            <p:cNvPr id="83978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88" b="28125"/>
            <a:stretch>
              <a:fillRect/>
            </a:stretch>
          </p:blipFill>
          <p:spPr bwMode="auto">
            <a:xfrm>
              <a:off x="624" y="816"/>
              <a:ext cx="4080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9" name="Text Box 19"/>
            <p:cNvSpPr txBox="1">
              <a:spLocks noChangeArrowheads="1"/>
            </p:cNvSpPr>
            <p:nvPr/>
          </p:nvSpPr>
          <p:spPr bwMode="auto">
            <a:xfrm>
              <a:off x="1488" y="1392"/>
              <a:ext cx="2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Report</a:t>
              </a:r>
            </a:p>
          </p:txBody>
        </p:sp>
      </p:grpSp>
      <p:sp>
        <p:nvSpPr>
          <p:cNvPr id="83977" name="Text Box 21"/>
          <p:cNvSpPr txBox="1">
            <a:spLocks noChangeArrowheads="1"/>
          </p:cNvSpPr>
          <p:nvPr/>
        </p:nvSpPr>
        <p:spPr bwMode="auto">
          <a:xfrm>
            <a:off x="7908925" y="1371600"/>
            <a:ext cx="1235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Click to view Object, Table, Form, Query, and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C43F885-D126-49F7-BD0C-7EE2A8CB738C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23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Microsoft PowerPoint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PowerPoint is used to create and deliver presentations.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524E4C8-9C56-4E2D-9A41-0FA536C80E6F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24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PowerPoint Interface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990600" y="1219200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3276600" y="4191000"/>
            <a:ext cx="2209800" cy="533400"/>
          </a:xfrm>
          <a:prstGeom prst="wedgeRectCallout">
            <a:avLst>
              <a:gd name="adj1" fmla="val -15157"/>
              <a:gd name="adj2" fmla="val -147917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Workspace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6553200" y="3962400"/>
            <a:ext cx="2209800" cy="533400"/>
          </a:xfrm>
          <a:prstGeom prst="wedgeRectCallout">
            <a:avLst>
              <a:gd name="adj1" fmla="val -22056"/>
              <a:gd name="adj2" fmla="val -162204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Task Pane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304800" y="4114800"/>
            <a:ext cx="2362200" cy="838200"/>
          </a:xfrm>
          <a:prstGeom prst="wedgeRectCallout">
            <a:avLst>
              <a:gd name="adj1" fmla="val -10954"/>
              <a:gd name="adj2" fmla="val -112310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Thumbnails,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Slide Sorter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6172200" y="1371600"/>
            <a:ext cx="2209800" cy="533400"/>
          </a:xfrm>
          <a:prstGeom prst="wedgeRectCallout">
            <a:avLst>
              <a:gd name="adj1" fmla="val -73778"/>
              <a:gd name="adj2" fmla="val -2083"/>
            </a:avLst>
          </a:prstGeom>
          <a:solidFill>
            <a:srgbClr val="FFFFD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Toolbars</a:t>
            </a: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003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8800" b="1" dirty="0" smtClean="0">
                <a:solidFill>
                  <a:srgbClr val="FFFF99"/>
                </a:solidFill>
              </a:rPr>
              <a:t>Microsoft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Verdana" pitchFamily="34" charset="0"/>
                <a:cs typeface="+mn-cs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09F3D5F-2660-492B-BEB8-CFC0AA1AEAC1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Introducing Office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9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An office suite is:</a:t>
            </a:r>
          </a:p>
          <a:p>
            <a:pPr eaLnBrk="1" hangingPunct="1">
              <a:defRPr/>
            </a:pPr>
            <a:r>
              <a:rPr lang="en-US" smtClean="0"/>
              <a:t>An interconnected bundle of programs that share resources with each other.</a:t>
            </a:r>
          </a:p>
          <a:p>
            <a:pPr eaLnBrk="1" hangingPunct="1">
              <a:defRPr/>
            </a:pPr>
            <a:r>
              <a:rPr lang="en-US" smtClean="0"/>
              <a:t>Designed to help workers accomplish tasks they perform in an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7EC370B-739F-4310-B867-F38BC8214BC6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Title Bar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03" r="9346" b="93329"/>
          <a:stretch>
            <a:fillRect/>
          </a:stretch>
        </p:blipFill>
        <p:spPr bwMode="auto">
          <a:xfrm>
            <a:off x="0" y="1447800"/>
            <a:ext cx="9144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4"/>
          <p:cNvSpPr>
            <a:spLocks noChangeArrowheads="1"/>
          </p:cNvSpPr>
          <p:nvPr/>
        </p:nvSpPr>
        <p:spPr bwMode="auto">
          <a:xfrm rot="10800000">
            <a:off x="914400" y="2819400"/>
            <a:ext cx="3048000" cy="1447800"/>
          </a:xfrm>
          <a:prstGeom prst="wedgeRectCallout">
            <a:avLst>
              <a:gd name="adj1" fmla="val 30620"/>
              <a:gd name="adj2" fmla="val 119514"/>
            </a:avLst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name of the application and the name of the file being worked on.</a:t>
            </a:r>
          </a:p>
        </p:txBody>
      </p:sp>
      <p:sp>
        <p:nvSpPr>
          <p:cNvPr id="66566" name="AutoShape 5"/>
          <p:cNvSpPr>
            <a:spLocks noChangeArrowheads="1"/>
          </p:cNvSpPr>
          <p:nvPr/>
        </p:nvSpPr>
        <p:spPr bwMode="auto">
          <a:xfrm rot="10800000">
            <a:off x="5029200" y="2667000"/>
            <a:ext cx="3505200" cy="1524000"/>
          </a:xfrm>
          <a:prstGeom prst="wedgeRectCallout">
            <a:avLst>
              <a:gd name="adj1" fmla="val -45111"/>
              <a:gd name="adj2" fmla="val 100000"/>
            </a:avLst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Window controls–  Enable the window to be maximized, minimized, restored, or closed.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CD4B666-5B5A-44B1-A806-E21FEFCD9978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Menu Bar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2380" r="8928" b="41608"/>
          <a:stretch>
            <a:fillRect/>
          </a:stretch>
        </p:blipFill>
        <p:spPr bwMode="auto">
          <a:xfrm>
            <a:off x="381000" y="685800"/>
            <a:ext cx="83820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381000" y="990600"/>
            <a:ext cx="4800600" cy="2286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67590" name="AutoShape 5"/>
          <p:cNvSpPr>
            <a:spLocks noChangeArrowheads="1"/>
          </p:cNvSpPr>
          <p:nvPr/>
        </p:nvSpPr>
        <p:spPr bwMode="auto">
          <a:xfrm rot="10800000">
            <a:off x="4343400" y="1905000"/>
            <a:ext cx="3276600" cy="1143000"/>
          </a:xfrm>
          <a:prstGeom prst="wedgeRectCallout">
            <a:avLst>
              <a:gd name="adj1" fmla="val 70056"/>
              <a:gd name="adj2" fmla="val 116528"/>
            </a:avLst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menu bar contains the names of pull-down menus.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 rot="10800000">
            <a:off x="2362200" y="3276600"/>
            <a:ext cx="2514600" cy="1371600"/>
          </a:xfrm>
          <a:prstGeom prst="wedgeRectCallout">
            <a:avLst>
              <a:gd name="adj1" fmla="val 58583"/>
              <a:gd name="adj2" fmla="val 103472"/>
            </a:avLst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Pull-down menus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contain commands that can be used with the application.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3B0B45A-BA2D-4A24-BEE6-983EE9801E0C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Toolbars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03" r="9346" b="77856"/>
          <a:stretch>
            <a:fillRect/>
          </a:stretch>
        </p:blipFill>
        <p:spPr bwMode="auto">
          <a:xfrm>
            <a:off x="228600" y="914400"/>
            <a:ext cx="8534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304800" y="1447800"/>
            <a:ext cx="8382000" cy="5334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68614" name="AutoShape 5"/>
          <p:cNvSpPr>
            <a:spLocks noChangeArrowheads="1"/>
          </p:cNvSpPr>
          <p:nvPr/>
        </p:nvSpPr>
        <p:spPr bwMode="auto">
          <a:xfrm rot="10800000">
            <a:off x="914400" y="2819400"/>
            <a:ext cx="3124200" cy="1676400"/>
          </a:xfrm>
          <a:prstGeom prst="wedgeRectCallout">
            <a:avLst>
              <a:gd name="adj1" fmla="val 31097"/>
              <a:gd name="adj2" fmla="val 110037"/>
            </a:avLst>
          </a:prstGeom>
          <a:solidFill>
            <a:schemeClr val="hlink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The toolbars contain icons that represent the most commonly used commands.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9400D7E-4BDD-441C-AD9F-EC862DEAB24B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Task Pane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r="25000" b="16667"/>
          <a:stretch>
            <a:fillRect/>
          </a:stretch>
        </p:blipFill>
        <p:spPr bwMode="auto">
          <a:xfrm>
            <a:off x="6324600" y="990600"/>
            <a:ext cx="1893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r="25000" b="16667"/>
          <a:stretch>
            <a:fillRect/>
          </a:stretch>
        </p:blipFill>
        <p:spPr bwMode="auto">
          <a:xfrm>
            <a:off x="990600" y="1066800"/>
            <a:ext cx="1787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066800" y="609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Clipboard</a:t>
            </a: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6096000" y="533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Clip Organizer</a:t>
            </a:r>
          </a:p>
        </p:txBody>
      </p:sp>
      <p:sp>
        <p:nvSpPr>
          <p:cNvPr id="69640" name="AutoShape 9"/>
          <p:cNvSpPr>
            <a:spLocks noChangeArrowheads="1"/>
          </p:cNvSpPr>
          <p:nvPr/>
        </p:nvSpPr>
        <p:spPr bwMode="auto">
          <a:xfrm>
            <a:off x="2286000" y="3657600"/>
            <a:ext cx="2971800" cy="2286000"/>
          </a:xfrm>
          <a:prstGeom prst="wedgeRectCallout">
            <a:avLst>
              <a:gd name="adj1" fmla="val -52778"/>
              <a:gd name="adj2" fmla="val -96042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Temporarily stores whatever was cut or copied from a document. They are available for use with any Office application.</a:t>
            </a:r>
          </a:p>
        </p:txBody>
      </p:sp>
      <p:sp>
        <p:nvSpPr>
          <p:cNvPr id="69641" name="AutoShape 10"/>
          <p:cNvSpPr>
            <a:spLocks noChangeArrowheads="1"/>
          </p:cNvSpPr>
          <p:nvPr/>
        </p:nvSpPr>
        <p:spPr bwMode="auto">
          <a:xfrm>
            <a:off x="3505200" y="1295400"/>
            <a:ext cx="2743200" cy="1676400"/>
          </a:xfrm>
          <a:prstGeom prst="wedgeRectCallout">
            <a:avLst>
              <a:gd name="adj1" fmla="val 63194"/>
              <a:gd name="adj2" fmla="val 9034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 repository of clip art and images that can be inserted into a document.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04EA3A3-773F-4422-8063-F67F0565A7E9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defRPr/>
              </a:pPr>
              <a:t>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Status Bar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1" r="25000" b="10417"/>
          <a:stretch>
            <a:fillRect/>
          </a:stretch>
        </p:blipFill>
        <p:spPr bwMode="auto">
          <a:xfrm>
            <a:off x="762000" y="2209800"/>
            <a:ext cx="731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62000" y="3352800"/>
            <a:ext cx="7315200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EG" altLang="en-US" sz="1800">
              <a:solidFill>
                <a:srgbClr val="FFFFFF"/>
              </a:solidFill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429000" y="3962400"/>
            <a:ext cx="4648200" cy="1676400"/>
          </a:xfrm>
          <a:prstGeom prst="wedgeRectCallout">
            <a:avLst>
              <a:gd name="adj1" fmla="val -36477"/>
              <a:gd name="adj2" fmla="val -76611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Contains specific information about the activities within a program, such as current page number and the number of pages in the document.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ron PPT">
  <a:themeElements>
    <a:clrScheme name="Capron PPT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Capro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ron PPT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ron PPT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ron PPT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Capron PPT</Template>
  <TotalTime>661</TotalTime>
  <Words>647</Words>
  <Application>Microsoft Office PowerPoint</Application>
  <PresentationFormat>On-screen Show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Comic Sans MS</vt:lpstr>
      <vt:lpstr>Verdana</vt:lpstr>
      <vt:lpstr>Wingdings</vt:lpstr>
      <vt:lpstr>Capron PPT</vt:lpstr>
      <vt:lpstr>Globe</vt:lpstr>
      <vt:lpstr>1_Default Design</vt:lpstr>
      <vt:lpstr>Computers Tools for an Information Age</vt:lpstr>
      <vt:lpstr>Objectives</vt:lpstr>
      <vt:lpstr>PowerPoint Presentation</vt:lpstr>
      <vt:lpstr>Introducing Office</vt:lpstr>
      <vt:lpstr>Title Bar</vt:lpstr>
      <vt:lpstr>Menu Bar</vt:lpstr>
      <vt:lpstr>Toolbars</vt:lpstr>
      <vt:lpstr>Task Pane</vt:lpstr>
      <vt:lpstr>Status Bar</vt:lpstr>
      <vt:lpstr>Window Borders</vt:lpstr>
      <vt:lpstr>Application Workspace</vt:lpstr>
      <vt:lpstr>Scroll Bars, Scroll Boxes, Scroll Arrows</vt:lpstr>
      <vt:lpstr>Microsoft Word</vt:lpstr>
      <vt:lpstr>Microsoft Word Features</vt:lpstr>
      <vt:lpstr>Microsoft Excel</vt:lpstr>
      <vt:lpstr>Microsoft Excel Worksheet</vt:lpstr>
      <vt:lpstr>Worksheet Components</vt:lpstr>
      <vt:lpstr>Microsoft Outlook</vt:lpstr>
      <vt:lpstr>Microsoft Outlook Components</vt:lpstr>
      <vt:lpstr>Microsoft Access</vt:lpstr>
      <vt:lpstr>Access Components</vt:lpstr>
      <vt:lpstr>Access Interface</vt:lpstr>
      <vt:lpstr>Microsoft PowerPoint</vt:lpstr>
      <vt:lpstr>PowerPoint Interface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Tools for an Information Age</dc:title>
  <dc:creator>Tom Mckenzie</dc:creator>
  <cp:lastModifiedBy>shady.elmashad@feng.bu.edu.eg</cp:lastModifiedBy>
  <cp:revision>73</cp:revision>
  <dcterms:created xsi:type="dcterms:W3CDTF">2003-01-04T15:16:41Z</dcterms:created>
  <dcterms:modified xsi:type="dcterms:W3CDTF">2016-04-18T14:37:52Z</dcterms:modified>
</cp:coreProperties>
</file>